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sldIdLst>
    <p:sldId id="411" r:id="rId2"/>
  </p:sldIdLst>
  <p:sldSz cx="9906000" cy="6858000" type="A4"/>
  <p:notesSz cx="6858000" cy="9144000"/>
  <p:custDataLst>
    <p:tags r:id="rId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5" autoAdjust="0"/>
    <p:restoredTop sz="94660"/>
  </p:normalViewPr>
  <p:slideViewPr>
    <p:cSldViewPr snapToGrid="0">
      <p:cViewPr varScale="1">
        <p:scale>
          <a:sx n="113" d="100"/>
          <a:sy n="113" d="100"/>
        </p:scale>
        <p:origin x="13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8F14A9-C72D-4769-A6FB-39F757F27B12}" type="datetimeFigureOut">
              <a:rPr kumimoji="1" lang="ja-JP" altLang="en-US" smtClean="0"/>
              <a:t>2025/2/27</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8FEB37-ECD6-4C1C-B410-CD8887AA3BC1}" type="slidenum">
              <a:rPr kumimoji="1" lang="ja-JP" altLang="en-US" smtClean="0"/>
              <a:t>‹#›</a:t>
            </a:fld>
            <a:endParaRPr kumimoji="1" lang="ja-JP" altLang="en-US"/>
          </a:p>
        </p:txBody>
      </p:sp>
    </p:spTree>
    <p:extLst>
      <p:ext uri="{BB962C8B-B14F-4D97-AF65-F5344CB8AC3E}">
        <p14:creationId xmlns:p14="http://schemas.microsoft.com/office/powerpoint/2010/main" val="15343341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r>
              <a:rPr kumimoji="1" lang="ja-JP" altLang="en-US" sz="1200" dirty="0"/>
              <a:t>ここのスライドではその健康を自分ごとにする仕掛けをご説明させていただきます。</a:t>
            </a:r>
            <a:endParaRPr kumimoji="1" lang="en-US" altLang="ja-JP" sz="1200" dirty="0"/>
          </a:p>
          <a:p>
            <a:endParaRPr kumimoji="1" lang="en-US" altLang="ja-JP" sz="1200" dirty="0"/>
          </a:p>
          <a:p>
            <a:endParaRPr kumimoji="1" lang="en-US" altLang="ja-JP" sz="1200" dirty="0"/>
          </a:p>
          <a:p>
            <a:pPr lvl="0" defTabSz="914400">
              <a:defRPr/>
            </a:pPr>
            <a:r>
              <a:rPr lang="ja-JP" altLang="en-US" sz="1200" dirty="0">
                <a:solidFill>
                  <a:prstClr val="black"/>
                </a:solidFill>
                <a:latin typeface="メイリオ" panose="020B0604030504040204" pitchFamily="50" charset="-128"/>
                <a:ea typeface="メイリオ" panose="020B0604030504040204" pitchFamily="50" charset="-128"/>
                <a:cs typeface="A-OTF Shin Maru Go Pro M" charset="-128"/>
              </a:rPr>
              <a:t>ヘルスリテラシーのレベルと健康状態は高い相関関係があります</a:t>
            </a:r>
            <a:endParaRPr lang="en-US" altLang="ja-JP" sz="1200" dirty="0">
              <a:solidFill>
                <a:prstClr val="black"/>
              </a:solidFill>
              <a:latin typeface="メイリオ" panose="020B0604030504040204" pitchFamily="50" charset="-128"/>
              <a:ea typeface="メイリオ" panose="020B0604030504040204" pitchFamily="50" charset="-128"/>
              <a:cs typeface="A-OTF Shin Maru Go Pro M" charset="-128"/>
            </a:endParaRPr>
          </a:p>
          <a:p>
            <a:pPr lvl="0" defTabSz="914400">
              <a:defRPr/>
            </a:pPr>
            <a:r>
              <a:rPr lang="en-US" altLang="ja-JP" sz="1200" dirty="0">
                <a:solidFill>
                  <a:prstClr val="black"/>
                </a:solidFill>
                <a:latin typeface="メイリオ" panose="020B0604030504040204" pitchFamily="50" charset="-128"/>
                <a:ea typeface="メイリオ" panose="020B0604030504040204" pitchFamily="50" charset="-128"/>
                <a:cs typeface="A-OTF Shin Maru Go Pro M" charset="-128"/>
              </a:rPr>
              <a:t>Pep</a:t>
            </a:r>
            <a:r>
              <a:rPr lang="ja-JP" altLang="en-US" sz="1200" dirty="0">
                <a:solidFill>
                  <a:prstClr val="black"/>
                </a:solidFill>
                <a:latin typeface="メイリオ" panose="020B0604030504040204" pitchFamily="50" charset="-128"/>
                <a:ea typeface="メイリオ" panose="020B0604030504040204" pitchFamily="50" charset="-128"/>
                <a:cs typeface="A-OTF Shin Maru Go Pro M" charset="-128"/>
              </a:rPr>
              <a:t> </a:t>
            </a:r>
            <a:r>
              <a:rPr lang="en-US" altLang="ja-JP" sz="1200" dirty="0">
                <a:solidFill>
                  <a:prstClr val="black"/>
                </a:solidFill>
                <a:latin typeface="メイリオ" panose="020B0604030504040204" pitchFamily="50" charset="-128"/>
                <a:ea typeface="メイリオ" panose="020B0604030504040204" pitchFamily="50" charset="-128"/>
                <a:cs typeface="A-OTF Shin Maru Go Pro M" charset="-128"/>
              </a:rPr>
              <a:t>UP</a:t>
            </a:r>
            <a:r>
              <a:rPr lang="ja-JP" altLang="en-US" sz="1200" dirty="0">
                <a:solidFill>
                  <a:prstClr val="black"/>
                </a:solidFill>
                <a:latin typeface="メイリオ" panose="020B0604030504040204" pitchFamily="50" charset="-128"/>
                <a:ea typeface="メイリオ" panose="020B0604030504040204" pitchFamily="50" charset="-128"/>
                <a:cs typeface="A-OTF Shin Maru Go Pro M" charset="-128"/>
              </a:rPr>
              <a:t>は加入者ひとりひとりが「健康になる」行動変容サイクルを作ります</a:t>
            </a:r>
          </a:p>
          <a:p>
            <a:endParaRPr kumimoji="1" lang="en-US" altLang="ja-JP" sz="1200" dirty="0"/>
          </a:p>
          <a:p>
            <a:endParaRPr kumimoji="1" lang="en-US" altLang="ja-JP" sz="1200" dirty="0"/>
          </a:p>
          <a:p>
            <a:r>
              <a:rPr kumimoji="1" lang="ja-JP" altLang="en-US" sz="1200" dirty="0"/>
              <a:t>まず　１の知る・気づく・・・ここが弊社が一番重要な項目と考えております。</a:t>
            </a:r>
            <a:endParaRPr kumimoji="1" lang="en-US" altLang="ja-JP" sz="1200" dirty="0"/>
          </a:p>
          <a:p>
            <a:r>
              <a:rPr kumimoji="1" lang="ja-JP" altLang="en-US" sz="1200" dirty="0"/>
              <a:t>そもそもサイクルがある事が重要なのではなく、いかに回すかが重要と考えます。</a:t>
            </a:r>
            <a:endParaRPr kumimoji="1" lang="en-US" altLang="ja-JP" sz="1200" dirty="0"/>
          </a:p>
          <a:p>
            <a:r>
              <a:rPr kumimoji="1" lang="ja-JP" altLang="en-US" sz="1200" dirty="0"/>
              <a:t>行動変容をおこすきっかけを与えスタートをきらない事にはこのサイクルは回りはじめません。</a:t>
            </a:r>
            <a:endParaRPr kumimoji="1" lang="en-US" altLang="ja-JP" sz="1200" dirty="0"/>
          </a:p>
          <a:p>
            <a:endParaRPr kumimoji="1" lang="en-US" altLang="ja-JP" sz="1200" dirty="0"/>
          </a:p>
          <a:p>
            <a:endParaRPr kumimoji="1" lang="en-US" altLang="ja-JP" sz="1200" dirty="0"/>
          </a:p>
          <a:p>
            <a:r>
              <a:rPr kumimoji="1" lang="ja-JP" altLang="en-US" sz="1200" dirty="0"/>
              <a:t>その一つの大事な要素として健診結果をわかりやすく把握する指標に例えば健康年齢というものがあります。</a:t>
            </a:r>
            <a:endParaRPr kumimoji="1" lang="en-US" altLang="ja-JP" sz="1200" dirty="0"/>
          </a:p>
          <a:p>
            <a:r>
              <a:rPr kumimoji="1" lang="ja-JP" altLang="en-US" sz="1200" dirty="0"/>
              <a:t>それによって自分の状態が良いのか悪いのか気づいてもらいます。</a:t>
            </a:r>
            <a:endParaRPr kumimoji="1" lang="en-US" altLang="ja-JP" sz="1200" dirty="0"/>
          </a:p>
          <a:p>
            <a:endParaRPr kumimoji="1" lang="en-US" altLang="ja-JP" sz="1200" dirty="0"/>
          </a:p>
          <a:p>
            <a:endParaRPr kumimoji="1" lang="en-US" altLang="ja-JP" sz="1200" dirty="0"/>
          </a:p>
          <a:p>
            <a:r>
              <a:rPr kumimoji="1" lang="ja-JP" altLang="en-US" sz="1200" dirty="0"/>
              <a:t>そこで気づいた健康状態を改善しようもしくは良い状態を維持しようと</a:t>
            </a:r>
            <a:endParaRPr kumimoji="1" lang="en-US" altLang="ja-JP" sz="1200" dirty="0"/>
          </a:p>
          <a:p>
            <a:r>
              <a:rPr kumimoji="1" lang="ja-JP" altLang="en-US" sz="1200" dirty="0"/>
              <a:t>２にあたる部分、意識変容と行動変容につなげるメニューがあります</a:t>
            </a:r>
            <a:endParaRPr kumimoji="1" lang="en-US" altLang="ja-JP" sz="1200" dirty="0"/>
          </a:p>
          <a:p>
            <a:endParaRPr kumimoji="1" lang="en-US" altLang="ja-JP" sz="1200" dirty="0"/>
          </a:p>
          <a:p>
            <a:endParaRPr kumimoji="1" lang="en-US" altLang="ja-JP" sz="1200" dirty="0"/>
          </a:p>
          <a:p>
            <a:r>
              <a:rPr kumimoji="1" lang="ja-JP" altLang="en-US" sz="1200" dirty="0"/>
              <a:t>そこで３の改善体験をする事で、４のそれを続けるというサイクルを作ります</a:t>
            </a:r>
            <a:endParaRPr kumimoji="1" lang="en-US" altLang="ja-JP" sz="1200" dirty="0"/>
          </a:p>
          <a:p>
            <a:endParaRPr kumimoji="1" lang="en-US" altLang="ja-JP" sz="1200" dirty="0"/>
          </a:p>
          <a:p>
            <a:endParaRPr kumimoji="1" lang="en-US" altLang="ja-JP" sz="1200" dirty="0"/>
          </a:p>
          <a:p>
            <a:endParaRPr kumimoji="1" lang="en-US" altLang="ja-JP" sz="1200" dirty="0"/>
          </a:p>
          <a:p>
            <a:r>
              <a:rPr kumimoji="1" lang="ja-JP" altLang="en-US" sz="1200" dirty="0"/>
              <a:t>画面イメージと機能名を載せておりますが、各機能の詳細説明はこの後説明させていただきます</a:t>
            </a:r>
            <a:endParaRPr kumimoji="1" lang="en-US" altLang="ja-JP" sz="1200" dirty="0"/>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1C0D6BC-FAAE-44FB-A5E4-13028E108FB5}"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20860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1DD1F-E83A-BF48-9089-CC2BE650C518}" type="slidenum">
              <a:rPr lang="en-US" smtClean="0"/>
              <a:pPr/>
              <a:t>‹#›</a:t>
            </a:fld>
            <a:endParaRPr lang="en-US"/>
          </a:p>
        </p:txBody>
      </p:sp>
    </p:spTree>
    <p:extLst>
      <p:ext uri="{BB962C8B-B14F-4D97-AF65-F5344CB8AC3E}">
        <p14:creationId xmlns:p14="http://schemas.microsoft.com/office/powerpoint/2010/main" val="2888766170"/>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1DD1F-E83A-BF48-9089-CC2BE650C518}" type="slidenum">
              <a:rPr lang="en-US" smtClean="0"/>
              <a:pPr/>
              <a:t>‹#›</a:t>
            </a:fld>
            <a:endParaRPr lang="en-US"/>
          </a:p>
        </p:txBody>
      </p:sp>
    </p:spTree>
    <p:extLst>
      <p:ext uri="{BB962C8B-B14F-4D97-AF65-F5344CB8AC3E}">
        <p14:creationId xmlns:p14="http://schemas.microsoft.com/office/powerpoint/2010/main" val="279738101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1DD1F-E83A-BF48-9089-CC2BE650C518}" type="slidenum">
              <a:rPr lang="en-US" smtClean="0"/>
              <a:pPr/>
              <a:t>‹#›</a:t>
            </a:fld>
            <a:endParaRPr lang="en-US"/>
          </a:p>
        </p:txBody>
      </p:sp>
    </p:spTree>
    <p:extLst>
      <p:ext uri="{BB962C8B-B14F-4D97-AF65-F5344CB8AC3E}">
        <p14:creationId xmlns:p14="http://schemas.microsoft.com/office/powerpoint/2010/main" val="161557355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488" y="907144"/>
            <a:ext cx="9434283" cy="5529943"/>
          </a:xfrm>
        </p:spPr>
        <p:txBody>
          <a:bodyPr/>
          <a:lstStyle>
            <a:lvl1pPr>
              <a:defRPr>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itle 1"/>
          <p:cNvSpPr>
            <a:spLocks noGrp="1"/>
          </p:cNvSpPr>
          <p:nvPr>
            <p:ph type="title"/>
          </p:nvPr>
        </p:nvSpPr>
        <p:spPr>
          <a:xfrm>
            <a:off x="239487" y="59260"/>
            <a:ext cx="6901542" cy="558898"/>
          </a:xfrm>
        </p:spPr>
        <p:txBody>
          <a:bodyPr>
            <a:normAutofit/>
          </a:bodyPr>
          <a:lstStyle>
            <a:lvl1pPr>
              <a:defRPr sz="2275">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dirty="0"/>
              <a:t>Click to edit Master title style</a:t>
            </a:r>
          </a:p>
        </p:txBody>
      </p:sp>
    </p:spTree>
    <p:extLst>
      <p:ext uri="{BB962C8B-B14F-4D97-AF65-F5344CB8AC3E}">
        <p14:creationId xmlns:p14="http://schemas.microsoft.com/office/powerpoint/2010/main" val="1634931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フリーページ">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nvPr>
        </p:nvGraphicFramePr>
        <p:xfrm>
          <a:off x="1722" y="1591"/>
          <a:ext cx="1719" cy="1587"/>
        </p:xfrm>
        <a:graphic>
          <a:graphicData uri="http://schemas.openxmlformats.org/presentationml/2006/ole">
            <mc:AlternateContent xmlns:mc="http://schemas.openxmlformats.org/markup-compatibility/2006">
              <mc:Choice xmlns:v="urn:schemas-microsoft-com:vml" Requires="v">
                <p:oleObj spid="_x0000_s3086" name="think-cell スライド" r:id="rId4" imgW="501" imgH="502" progId="TCLayout.ActiveDocument.1">
                  <p:embed/>
                </p:oleObj>
              </mc:Choice>
              <mc:Fallback>
                <p:oleObj name="think-cell スライド" r:id="rId4" imgW="501" imgH="502" progId="TCLayout.ActiveDocument.1">
                  <p:embed/>
                  <p:pic>
                    <p:nvPicPr>
                      <p:cNvPr id="2" name="オブジェクト 1" hidden="1"/>
                      <p:cNvPicPr/>
                      <p:nvPr/>
                    </p:nvPicPr>
                    <p:blipFill>
                      <a:blip r:embed="rId5"/>
                      <a:stretch>
                        <a:fillRect/>
                      </a:stretch>
                    </p:blipFill>
                    <p:spPr>
                      <a:xfrm>
                        <a:off x="1722" y="1591"/>
                        <a:ext cx="1719" cy="1587"/>
                      </a:xfrm>
                      <a:prstGeom prst="rect">
                        <a:avLst/>
                      </a:prstGeom>
                    </p:spPr>
                  </p:pic>
                </p:oleObj>
              </mc:Fallback>
            </mc:AlternateContent>
          </a:graphicData>
        </a:graphic>
      </p:graphicFrame>
      <p:sp>
        <p:nvSpPr>
          <p:cNvPr id="5" name="サブタイトル 2"/>
          <p:cNvSpPr>
            <a:spLocks noGrp="1"/>
          </p:cNvSpPr>
          <p:nvPr>
            <p:ph type="subTitle" idx="1" hasCustomPrompt="1"/>
          </p:nvPr>
        </p:nvSpPr>
        <p:spPr>
          <a:xfrm>
            <a:off x="272481" y="125735"/>
            <a:ext cx="8658962" cy="720080"/>
          </a:xfrm>
          <a:prstGeom prst="rect">
            <a:avLst/>
          </a:prstGeom>
          <a:effectLst>
            <a:glow rad="127000">
              <a:schemeClr val="bg2"/>
            </a:glow>
          </a:effectLst>
        </p:spPr>
        <p:txBody>
          <a:bodyPr/>
          <a:lstStyle>
            <a:lvl1pPr marL="0" indent="0" algn="l">
              <a:buNone/>
              <a:defRPr sz="1625" b="0">
                <a:ln>
                  <a:noFill/>
                </a:ln>
                <a:solidFill>
                  <a:schemeClr val="tx1">
                    <a:lumMod val="50000"/>
                    <a:lumOff val="50000"/>
                  </a:schemeClr>
                </a:solidFill>
                <a:effectLst>
                  <a:glow>
                    <a:schemeClr val="bg1"/>
                  </a:glow>
                </a:effectLst>
              </a:defRPr>
            </a:lvl1pPr>
            <a:lvl2pPr marL="371412" indent="0" algn="ctr">
              <a:buNone/>
              <a:defRPr/>
            </a:lvl2pPr>
            <a:lvl3pPr marL="742826" indent="0" algn="ctr">
              <a:buNone/>
              <a:defRPr/>
            </a:lvl3pPr>
            <a:lvl4pPr marL="1114239" indent="0" algn="ctr">
              <a:buNone/>
              <a:defRPr/>
            </a:lvl4pPr>
            <a:lvl5pPr marL="1485651" indent="0" algn="ctr">
              <a:buNone/>
              <a:defRPr/>
            </a:lvl5pPr>
            <a:lvl6pPr marL="1857064" indent="0" algn="ctr">
              <a:buNone/>
              <a:defRPr/>
            </a:lvl6pPr>
            <a:lvl7pPr marL="2228475" indent="0" algn="ctr">
              <a:buNone/>
              <a:defRPr/>
            </a:lvl7pPr>
            <a:lvl8pPr marL="2599889" indent="0" algn="ctr">
              <a:buNone/>
              <a:defRPr/>
            </a:lvl8pPr>
            <a:lvl9pPr marL="2971302" indent="0" algn="ctr">
              <a:buNone/>
              <a:defRPr/>
            </a:lvl9pPr>
          </a:lstStyle>
          <a:p>
            <a:r>
              <a:rPr lang="ja-JP" altLang="en-US" dirty="0"/>
              <a:t>タイトル</a:t>
            </a:r>
          </a:p>
        </p:txBody>
      </p:sp>
      <p:sp>
        <p:nvSpPr>
          <p:cNvPr id="6" name="Rectangle 1042"/>
          <p:cNvSpPr>
            <a:spLocks noGrp="1" noChangeArrowheads="1"/>
          </p:cNvSpPr>
          <p:nvPr>
            <p:ph type="sldNum" sz="quarter" idx="10"/>
          </p:nvPr>
        </p:nvSpPr>
        <p:spPr>
          <a:xfrm>
            <a:off x="8966944" y="9525"/>
            <a:ext cx="935621" cy="476250"/>
          </a:xfrm>
          <a:prstGeom prst="rect">
            <a:avLst/>
          </a:prstGeom>
          <a:ln/>
        </p:spPr>
        <p:txBody>
          <a:bodyPr/>
          <a:lstStyle>
            <a:lvl1pPr algn="r">
              <a:defRPr sz="1625" b="0">
                <a:solidFill>
                  <a:srgbClr val="017A59"/>
                </a:solidFill>
                <a:effectLst>
                  <a:glow rad="127000">
                    <a:schemeClr val="bg1"/>
                  </a:glow>
                </a:effectLst>
                <a:latin typeface="+mj-ea"/>
                <a:ea typeface="+mj-ea"/>
              </a:defRPr>
            </a:lvl1pPr>
          </a:lstStyle>
          <a:p>
            <a:pPr>
              <a:defRPr/>
            </a:pPr>
            <a:fld id="{3EAA69DA-0FC1-4049-B511-355E6168E759}" type="slidenum">
              <a:rPr lang="ja-JP" altLang="en-US" smtClean="0"/>
              <a:pPr>
                <a:defRPr/>
              </a:pPr>
              <a:t>‹#›</a:t>
            </a:fld>
            <a:endParaRPr lang="en-US" altLang="ja-JP" dirty="0"/>
          </a:p>
        </p:txBody>
      </p:sp>
      <p:sp>
        <p:nvSpPr>
          <p:cNvPr id="3" name="タイトル 2"/>
          <p:cNvSpPr>
            <a:spLocks noGrp="1"/>
          </p:cNvSpPr>
          <p:nvPr>
            <p:ph type="title" hasCustomPrompt="1"/>
          </p:nvPr>
        </p:nvSpPr>
        <p:spPr>
          <a:xfrm>
            <a:off x="272481" y="1124745"/>
            <a:ext cx="8543925" cy="504056"/>
          </a:xfrm>
          <a:prstGeom prst="rect">
            <a:avLst/>
          </a:prstGeom>
        </p:spPr>
        <p:txBody>
          <a:bodyPr/>
          <a:lstStyle>
            <a:lvl1pPr>
              <a:defRPr sz="1625" b="1">
                <a:solidFill>
                  <a:srgbClr val="00775B"/>
                </a:solidFill>
                <a:effectLst>
                  <a:glow rad="127000">
                    <a:schemeClr val="bg1"/>
                  </a:glow>
                  <a:outerShdw blurRad="38100" dist="38100" dir="2700000" algn="tl">
                    <a:srgbClr val="000000">
                      <a:alpha val="43137"/>
                    </a:srgbClr>
                  </a:outerShdw>
                </a:effectLst>
              </a:defRPr>
            </a:lvl1pPr>
          </a:lstStyle>
          <a:p>
            <a:r>
              <a:rPr kumimoji="1" lang="ja-JP" altLang="en-US" dirty="0"/>
              <a:t>スライドメッセージ</a:t>
            </a:r>
          </a:p>
        </p:txBody>
      </p:sp>
    </p:spTree>
    <p:extLst>
      <p:ext uri="{BB962C8B-B14F-4D97-AF65-F5344CB8AC3E}">
        <p14:creationId xmlns:p14="http://schemas.microsoft.com/office/powerpoint/2010/main" val="256158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1DD1F-E83A-BF48-9089-CC2BE650C518}" type="slidenum">
              <a:rPr lang="en-US" smtClean="0"/>
              <a:pPr/>
              <a:t>‹#›</a:t>
            </a:fld>
            <a:endParaRPr lang="en-US"/>
          </a:p>
        </p:txBody>
      </p:sp>
    </p:spTree>
    <p:extLst>
      <p:ext uri="{BB962C8B-B14F-4D97-AF65-F5344CB8AC3E}">
        <p14:creationId xmlns:p14="http://schemas.microsoft.com/office/powerpoint/2010/main" val="370987586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1DD1F-E83A-BF48-9089-CC2BE650C518}" type="slidenum">
              <a:rPr lang="en-US" smtClean="0"/>
              <a:pPr/>
              <a:t>‹#›</a:t>
            </a:fld>
            <a:endParaRPr lang="en-US"/>
          </a:p>
        </p:txBody>
      </p:sp>
    </p:spTree>
    <p:extLst>
      <p:ext uri="{BB962C8B-B14F-4D97-AF65-F5344CB8AC3E}">
        <p14:creationId xmlns:p14="http://schemas.microsoft.com/office/powerpoint/2010/main" val="15100895"/>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1DD1F-E83A-BF48-9089-CC2BE650C518}" type="slidenum">
              <a:rPr lang="en-US" smtClean="0"/>
              <a:pPr/>
              <a:t>‹#›</a:t>
            </a:fld>
            <a:endParaRPr lang="en-US"/>
          </a:p>
        </p:txBody>
      </p:sp>
    </p:spTree>
    <p:extLst>
      <p:ext uri="{BB962C8B-B14F-4D97-AF65-F5344CB8AC3E}">
        <p14:creationId xmlns:p14="http://schemas.microsoft.com/office/powerpoint/2010/main" val="185580531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81DD1F-E83A-BF48-9089-CC2BE650C518}" type="slidenum">
              <a:rPr lang="en-US" smtClean="0"/>
              <a:pPr/>
              <a:t>‹#›</a:t>
            </a:fld>
            <a:endParaRPr lang="en-US"/>
          </a:p>
        </p:txBody>
      </p:sp>
    </p:spTree>
    <p:extLst>
      <p:ext uri="{BB962C8B-B14F-4D97-AF65-F5344CB8AC3E}">
        <p14:creationId xmlns:p14="http://schemas.microsoft.com/office/powerpoint/2010/main" val="1044848185"/>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81DD1F-E83A-BF48-9089-CC2BE650C518}" type="slidenum">
              <a:rPr lang="en-US" smtClean="0"/>
              <a:pPr/>
              <a:t>‹#›</a:t>
            </a:fld>
            <a:endParaRPr lang="en-US"/>
          </a:p>
        </p:txBody>
      </p:sp>
    </p:spTree>
    <p:extLst>
      <p:ext uri="{BB962C8B-B14F-4D97-AF65-F5344CB8AC3E}">
        <p14:creationId xmlns:p14="http://schemas.microsoft.com/office/powerpoint/2010/main" val="50019986"/>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81DD1F-E83A-BF48-9089-CC2BE650C518}" type="slidenum">
              <a:rPr lang="en-US" smtClean="0"/>
              <a:pPr/>
              <a:t>‹#›</a:t>
            </a:fld>
            <a:endParaRPr lang="en-US"/>
          </a:p>
        </p:txBody>
      </p:sp>
    </p:spTree>
    <p:extLst>
      <p:ext uri="{BB962C8B-B14F-4D97-AF65-F5344CB8AC3E}">
        <p14:creationId xmlns:p14="http://schemas.microsoft.com/office/powerpoint/2010/main" val="266520846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1DD1F-E83A-BF48-9089-CC2BE650C518}" type="slidenum">
              <a:rPr lang="en-US" smtClean="0"/>
              <a:pPr/>
              <a:t>‹#›</a:t>
            </a:fld>
            <a:endParaRPr lang="en-US"/>
          </a:p>
        </p:txBody>
      </p:sp>
    </p:spTree>
    <p:extLst>
      <p:ext uri="{BB962C8B-B14F-4D97-AF65-F5344CB8AC3E}">
        <p14:creationId xmlns:p14="http://schemas.microsoft.com/office/powerpoint/2010/main" val="428684038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1DD1F-E83A-BF48-9089-CC2BE650C518}" type="slidenum">
              <a:rPr lang="en-US" smtClean="0"/>
              <a:pPr/>
              <a:t>‹#›</a:t>
            </a:fld>
            <a:endParaRPr lang="en-US"/>
          </a:p>
        </p:txBody>
      </p:sp>
    </p:spTree>
    <p:extLst>
      <p:ext uri="{BB962C8B-B14F-4D97-AF65-F5344CB8AC3E}">
        <p14:creationId xmlns:p14="http://schemas.microsoft.com/office/powerpoint/2010/main" val="66087847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3.xml"/><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1DD1F-E83A-BF48-9089-CC2BE650C518}" type="slidenum">
              <a:rPr lang="en-US" smtClean="0"/>
              <a:pPr/>
              <a:t>‹#›</a:t>
            </a:fld>
            <a:endParaRPr lang="en-US"/>
          </a:p>
        </p:txBody>
      </p:sp>
      <p:graphicFrame>
        <p:nvGraphicFramePr>
          <p:cNvPr id="7" name="オブジェクト 6" hidden="1">
            <a:extLst>
              <a:ext uri="{FF2B5EF4-FFF2-40B4-BE49-F238E27FC236}">
                <a16:creationId xmlns:a16="http://schemas.microsoft.com/office/drawing/2014/main" id="{90A881CC-DC8B-4C60-AEA5-3889E38422A7}"/>
              </a:ext>
            </a:extLst>
          </p:cNvPr>
          <p:cNvGraphicFramePr>
            <a:graphicFrameLocks noChangeAspect="1"/>
          </p:cNvGraphicFramePr>
          <p:nvPr userDrawn="1">
            <p:custDataLst>
              <p:tags r:id="rId16"/>
            </p:custDataLst>
            <p:extLst>
              <p:ext uri="{D42A27DB-BD31-4B8C-83A1-F6EECF244321}">
                <p14:modId xmlns:p14="http://schemas.microsoft.com/office/powerpoint/2010/main" val="35693070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62" name="think-cell スライド" r:id="rId18" imgW="526" imgH="526" progId="TCLayout.ActiveDocument.1">
                  <p:embed/>
                </p:oleObj>
              </mc:Choice>
              <mc:Fallback>
                <p:oleObj name="think-cell スライド" r:id="rId18" imgW="526" imgH="526" progId="TCLayout.ActiveDocument.1">
                  <p:embed/>
                  <p:pic>
                    <p:nvPicPr>
                      <p:cNvPr id="9" name="オブジェクト 8" hidden="1">
                        <a:extLst>
                          <a:ext uri="{FF2B5EF4-FFF2-40B4-BE49-F238E27FC236}">
                            <a16:creationId xmlns:a16="http://schemas.microsoft.com/office/drawing/2014/main" id="{A1BC6AC5-96AD-4613-9E97-D043344E825D}"/>
                          </a:ext>
                        </a:extLst>
                      </p:cNvPr>
                      <p:cNvPicPr/>
                      <p:nvPr/>
                    </p:nvPicPr>
                    <p:blipFill>
                      <a:blip r:embed="rId19"/>
                      <a:stretch>
                        <a:fillRect/>
                      </a:stretch>
                    </p:blipFill>
                    <p:spPr>
                      <a:xfrm>
                        <a:off x="1588" y="1588"/>
                        <a:ext cx="1588" cy="1588"/>
                      </a:xfrm>
                      <a:prstGeom prst="rect">
                        <a:avLst/>
                      </a:prstGeom>
                    </p:spPr>
                  </p:pic>
                </p:oleObj>
              </mc:Fallback>
            </mc:AlternateContent>
          </a:graphicData>
        </a:graphic>
      </p:graphicFrame>
      <p:sp>
        <p:nvSpPr>
          <p:cNvPr id="8" name="正方形/長方形 7" hidden="1">
            <a:extLst>
              <a:ext uri="{FF2B5EF4-FFF2-40B4-BE49-F238E27FC236}">
                <a16:creationId xmlns:a16="http://schemas.microsoft.com/office/drawing/2014/main" id="{50CCC593-B3E4-4916-8B84-613EAAAEEE5A}"/>
              </a:ext>
            </a:extLst>
          </p:cNvPr>
          <p:cNvSpPr/>
          <p:nvPr userDrawn="1">
            <p:custDataLst>
              <p:tags r:id="rId17"/>
            </p:custDataLst>
          </p:nvPr>
        </p:nvSpPr>
        <p:spPr>
          <a:xfrm>
            <a:off x="1"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en-US" altLang="ja-JP" sz="3575" b="0" i="0" baseline="0" dirty="0">
              <a:latin typeface="メイリオ" panose="020B0604030504040204" pitchFamily="50" charset="-128"/>
              <a:ea typeface="メイリオ" panose="020B0604030504040204" pitchFamily="50" charset="-128"/>
              <a:cs typeface="+mj-cs"/>
              <a:sym typeface="メイリオ" panose="020B0604030504040204" pitchFamily="50" charset="-128"/>
            </a:endParaRPr>
          </a:p>
        </p:txBody>
      </p:sp>
      <p:sp>
        <p:nvSpPr>
          <p:cNvPr id="9" name="正方形/長方形 8">
            <a:extLst>
              <a:ext uri="{FF2B5EF4-FFF2-40B4-BE49-F238E27FC236}">
                <a16:creationId xmlns:a16="http://schemas.microsoft.com/office/drawing/2014/main" id="{59FAD1A2-F21C-4610-A540-5FC147DD9288}"/>
              </a:ext>
            </a:extLst>
          </p:cNvPr>
          <p:cNvSpPr/>
          <p:nvPr userDrawn="1"/>
        </p:nvSpPr>
        <p:spPr bwMode="auto">
          <a:xfrm>
            <a:off x="3176" y="3497"/>
            <a:ext cx="9897434" cy="517205"/>
          </a:xfrm>
          <a:prstGeom prst="rect">
            <a:avLst/>
          </a:prstGeom>
          <a:gradFill flip="none" rotWithShape="1">
            <a:gsLst>
              <a:gs pos="0">
                <a:schemeClr val="bg1"/>
              </a:gs>
              <a:gs pos="61000">
                <a:srgbClr val="00AEEF"/>
              </a:gs>
              <a:gs pos="83000">
                <a:srgbClr val="00AEEF"/>
              </a:gs>
              <a:gs pos="100000">
                <a:srgbClr val="00AEEF"/>
              </a:gs>
            </a:gsLst>
            <a:lin ang="10800000" scaled="1"/>
            <a:tileRect/>
          </a:gradFill>
          <a:ln w="19050" cap="flat" cmpd="sng" algn="ctr">
            <a:noFill/>
            <a:prstDash val="solid"/>
            <a:round/>
            <a:headEnd type="none" w="med" len="med"/>
            <a:tailEnd type="none" w="med" len="med"/>
          </a:ln>
          <a:effectLst/>
        </p:spPr>
        <p:txBody>
          <a:bodyPr vert="horz" wrap="none" lIns="74295" tIns="37148" rIns="74295" bIns="37148" numCol="1" rtlCol="0" anchor="ctr" anchorCtr="0" compatLnSpc="1">
            <a:prstTxWarp prst="textNoShape">
              <a:avLst/>
            </a:prstTxWarp>
          </a:bodyPr>
          <a:lstStyle/>
          <a:p>
            <a:pPr marL="0" marR="0" indent="0" algn="l" defTabSz="742950" rtl="0" eaLnBrk="0" fontAlgn="base" latinLnBrk="0" hangingPunct="0">
              <a:lnSpc>
                <a:spcPct val="100000"/>
              </a:lnSpc>
              <a:spcBef>
                <a:spcPct val="0"/>
              </a:spcBef>
              <a:spcAft>
                <a:spcPct val="0"/>
              </a:spcAft>
              <a:buClrTx/>
              <a:buSzTx/>
              <a:buFontTx/>
              <a:buNone/>
              <a:tabLst/>
            </a:pPr>
            <a:endParaRPr kumimoji="1" lang="ja-JP" altLang="en-US" sz="1138" b="0" i="0" u="none" strike="noStrike" cap="none" normalizeH="0" baseline="0">
              <a:ln>
                <a:noFill/>
              </a:ln>
              <a:solidFill>
                <a:schemeClr val="tx1"/>
              </a:solidFill>
              <a:effectLst/>
              <a:latin typeface="Tahoma" pitchFamily="34" charset="0"/>
              <a:ea typeface="ＭＳ Ｐゴシック" pitchFamily="50" charset="-128"/>
            </a:endParaRPr>
          </a:p>
        </p:txBody>
      </p:sp>
    </p:spTree>
    <p:extLst>
      <p:ext uri="{BB962C8B-B14F-4D97-AF65-F5344CB8AC3E}">
        <p14:creationId xmlns:p14="http://schemas.microsoft.com/office/powerpoint/2010/main" val="170556242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72"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6.xml"/><Relationship Id="rId7" Type="http://schemas.openxmlformats.org/officeDocument/2006/relationships/image" Target="../media/image1.emf"/><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notesSlide" Target="../notesSlides/notesSlide1.xml"/><Relationship Id="rId4"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オブジェクト 5" hidden="1">
            <a:extLst>
              <a:ext uri="{FF2B5EF4-FFF2-40B4-BE49-F238E27FC236}">
                <a16:creationId xmlns:a16="http://schemas.microsoft.com/office/drawing/2014/main" id="{CCFBA39A-3316-4280-8DBD-C3FECC31B920}"/>
              </a:ext>
            </a:extLst>
          </p:cNvPr>
          <p:cNvGraphicFramePr>
            <a:graphicFrameLocks noChangeAspect="1"/>
          </p:cNvGraphicFramePr>
          <p:nvPr>
            <p:custDataLst>
              <p:tags r:id="rId2"/>
            </p:custDataLst>
          </p:nvPr>
        </p:nvGraphicFramePr>
        <p:xfrm>
          <a:off x="929978" y="644228"/>
          <a:ext cx="1290" cy="1290"/>
        </p:xfrm>
        <a:graphic>
          <a:graphicData uri="http://schemas.openxmlformats.org/presentationml/2006/ole">
            <mc:AlternateContent xmlns:mc="http://schemas.openxmlformats.org/markup-compatibility/2006">
              <mc:Choice xmlns:v="urn:schemas-microsoft-com:vml" Requires="v">
                <p:oleObj spid="_x0000_s5129" name="think-cell スライド" r:id="rId6" imgW="526" imgH="526" progId="TCLayout.ActiveDocument.1">
                  <p:embed/>
                </p:oleObj>
              </mc:Choice>
              <mc:Fallback>
                <p:oleObj name="think-cell スライド" r:id="rId6" imgW="526" imgH="526" progId="TCLayout.ActiveDocument.1">
                  <p:embed/>
                  <p:pic>
                    <p:nvPicPr>
                      <p:cNvPr id="6" name="オブジェクト 5" hidden="1">
                        <a:extLst>
                          <a:ext uri="{FF2B5EF4-FFF2-40B4-BE49-F238E27FC236}">
                            <a16:creationId xmlns:a16="http://schemas.microsoft.com/office/drawing/2014/main" id="{CCFBA39A-3316-4280-8DBD-C3FECC31B920}"/>
                          </a:ext>
                        </a:extLst>
                      </p:cNvPr>
                      <p:cNvPicPr/>
                      <p:nvPr/>
                    </p:nvPicPr>
                    <p:blipFill>
                      <a:blip r:embed="rId7"/>
                      <a:stretch>
                        <a:fillRect/>
                      </a:stretch>
                    </p:blipFill>
                    <p:spPr>
                      <a:xfrm>
                        <a:off x="929978" y="644228"/>
                        <a:ext cx="1290" cy="1290"/>
                      </a:xfrm>
                      <a:prstGeom prst="rect">
                        <a:avLst/>
                      </a:prstGeom>
                    </p:spPr>
                  </p:pic>
                </p:oleObj>
              </mc:Fallback>
            </mc:AlternateContent>
          </a:graphicData>
        </a:graphic>
      </p:graphicFrame>
      <p:sp>
        <p:nvSpPr>
          <p:cNvPr id="3" name="正方形/長方形 2" hidden="1">
            <a:extLst>
              <a:ext uri="{FF2B5EF4-FFF2-40B4-BE49-F238E27FC236}">
                <a16:creationId xmlns:a16="http://schemas.microsoft.com/office/drawing/2014/main" id="{DFA5FB75-8C65-4071-99A9-4CC49EE93CF3}"/>
              </a:ext>
            </a:extLst>
          </p:cNvPr>
          <p:cNvSpPr/>
          <p:nvPr>
            <p:custDataLst>
              <p:tags r:id="rId3"/>
            </p:custDataLst>
          </p:nvPr>
        </p:nvSpPr>
        <p:spPr>
          <a:xfrm>
            <a:off x="928688" y="642938"/>
            <a:ext cx="128984" cy="128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defTabSz="371475">
              <a:defRPr/>
            </a:pPr>
            <a:endParaRPr lang="ja-JP" altLang="en-US" sz="1625" b="1" dirty="0">
              <a:solidFill>
                <a:prstClr val="white"/>
              </a:solidFill>
              <a:latin typeface="游ゴシック" panose="020B0400000000000000" pitchFamily="50" charset="-128"/>
              <a:ea typeface="游ゴシック" panose="020B0400000000000000" pitchFamily="50" charset="-128"/>
              <a:sym typeface="游ゴシック" panose="020B0400000000000000" pitchFamily="50" charset="-128"/>
            </a:endParaRPr>
          </a:p>
        </p:txBody>
      </p:sp>
      <p:sp>
        <p:nvSpPr>
          <p:cNvPr id="2" name="テキスト ボックス 1">
            <a:extLst>
              <a:ext uri="{FF2B5EF4-FFF2-40B4-BE49-F238E27FC236}">
                <a16:creationId xmlns:a16="http://schemas.microsoft.com/office/drawing/2014/main" id="{5F08C491-9BF8-493E-A534-A8B1AD66355A}"/>
              </a:ext>
            </a:extLst>
          </p:cNvPr>
          <p:cNvSpPr txBox="1"/>
          <p:nvPr/>
        </p:nvSpPr>
        <p:spPr>
          <a:xfrm>
            <a:off x="286871" y="116541"/>
            <a:ext cx="6006353" cy="400110"/>
          </a:xfrm>
          <a:prstGeom prst="rect">
            <a:avLst/>
          </a:prstGeom>
          <a:noFill/>
        </p:spPr>
        <p:txBody>
          <a:bodyPr wrap="square" rtlCol="0">
            <a:spAutoFit/>
          </a:bodyPr>
          <a:lstStyle/>
          <a:p>
            <a:r>
              <a:rPr kumimoji="1" lang="ja-JP" altLang="en-US" sz="2000" b="1" dirty="0">
                <a:solidFill>
                  <a:schemeClr val="bg1"/>
                </a:solidFill>
              </a:rPr>
              <a:t>・ポイント付与条件</a:t>
            </a:r>
          </a:p>
        </p:txBody>
      </p:sp>
      <p:graphicFrame>
        <p:nvGraphicFramePr>
          <p:cNvPr id="4" name="表 6">
            <a:extLst>
              <a:ext uri="{FF2B5EF4-FFF2-40B4-BE49-F238E27FC236}">
                <a16:creationId xmlns:a16="http://schemas.microsoft.com/office/drawing/2014/main" id="{09621B23-210F-4A6A-B560-26D1C0FC8A6A}"/>
              </a:ext>
            </a:extLst>
          </p:cNvPr>
          <p:cNvGraphicFramePr>
            <a:graphicFrameLocks noGrp="1"/>
          </p:cNvGraphicFramePr>
          <p:nvPr>
            <p:extLst>
              <p:ext uri="{D42A27DB-BD31-4B8C-83A1-F6EECF244321}">
                <p14:modId xmlns:p14="http://schemas.microsoft.com/office/powerpoint/2010/main" val="176046973"/>
              </p:ext>
            </p:extLst>
          </p:nvPr>
        </p:nvGraphicFramePr>
        <p:xfrm>
          <a:off x="1093810" y="1289975"/>
          <a:ext cx="7718380" cy="4530812"/>
        </p:xfrm>
        <a:graphic>
          <a:graphicData uri="http://schemas.openxmlformats.org/drawingml/2006/table">
            <a:tbl>
              <a:tblPr firstRow="1" bandRow="1">
                <a:tableStyleId>{BDBED569-4797-4DF1-A0F4-6AAB3CD982D8}</a:tableStyleId>
              </a:tblPr>
              <a:tblGrid>
                <a:gridCol w="1929595">
                  <a:extLst>
                    <a:ext uri="{9D8B030D-6E8A-4147-A177-3AD203B41FA5}">
                      <a16:colId xmlns:a16="http://schemas.microsoft.com/office/drawing/2014/main" val="1635627181"/>
                    </a:ext>
                  </a:extLst>
                </a:gridCol>
                <a:gridCol w="1929595">
                  <a:extLst>
                    <a:ext uri="{9D8B030D-6E8A-4147-A177-3AD203B41FA5}">
                      <a16:colId xmlns:a16="http://schemas.microsoft.com/office/drawing/2014/main" val="2005388"/>
                    </a:ext>
                  </a:extLst>
                </a:gridCol>
                <a:gridCol w="1929595">
                  <a:extLst>
                    <a:ext uri="{9D8B030D-6E8A-4147-A177-3AD203B41FA5}">
                      <a16:colId xmlns:a16="http://schemas.microsoft.com/office/drawing/2014/main" val="4185246139"/>
                    </a:ext>
                  </a:extLst>
                </a:gridCol>
                <a:gridCol w="1929595">
                  <a:extLst>
                    <a:ext uri="{9D8B030D-6E8A-4147-A177-3AD203B41FA5}">
                      <a16:colId xmlns:a16="http://schemas.microsoft.com/office/drawing/2014/main" val="664772334"/>
                    </a:ext>
                  </a:extLst>
                </a:gridCol>
              </a:tblGrid>
              <a:tr h="432558">
                <a:tc>
                  <a:txBody>
                    <a:bodyPr/>
                    <a:lstStyle/>
                    <a:p>
                      <a:pPr algn="ctr" fontAlgn="ctr"/>
                      <a:r>
                        <a:rPr lang="ja-JP" altLang="en-US" sz="1600" b="1" u="none" strike="noStrike" dirty="0">
                          <a:solidFill>
                            <a:srgbClr val="FFFFFF"/>
                          </a:solidFill>
                          <a:effectLst/>
                        </a:rPr>
                        <a:t>設定項目</a:t>
                      </a:r>
                      <a:endParaRPr lang="ja-JP" altLang="en-US" sz="1600" b="1" i="0" u="none" strike="noStrike" dirty="0">
                        <a:solidFill>
                          <a:srgbClr val="FFFFFF"/>
                        </a:solidFill>
                        <a:effectLst/>
                        <a:latin typeface="游ゴシック" panose="020B0400000000000000" pitchFamily="50" charset="-128"/>
                        <a:ea typeface="游ゴシック" panose="020B0400000000000000" pitchFamily="50" charset="-128"/>
                      </a:endParaRPr>
                    </a:p>
                  </a:txBody>
                  <a:tcPr marL="6350" marR="6350" marT="6350" marB="0" anchor="ctr">
                    <a:solidFill>
                      <a:schemeClr val="accent1">
                        <a:lumMod val="75000"/>
                      </a:schemeClr>
                    </a:solidFill>
                  </a:tcPr>
                </a:tc>
                <a:tc>
                  <a:txBody>
                    <a:bodyPr/>
                    <a:lstStyle/>
                    <a:p>
                      <a:pPr algn="ctr" fontAlgn="ctr"/>
                      <a:r>
                        <a:rPr lang="ja-JP" altLang="en-US" sz="1600" b="1" u="none" strike="noStrike" dirty="0">
                          <a:solidFill>
                            <a:srgbClr val="FFFFFF"/>
                          </a:solidFill>
                          <a:effectLst/>
                        </a:rPr>
                        <a:t>前年度判定</a:t>
                      </a:r>
                      <a:endParaRPr lang="ja-JP" altLang="en-US" sz="1600" b="1" i="0" u="none" strike="noStrike" dirty="0">
                        <a:solidFill>
                          <a:srgbClr val="FFFFFF"/>
                        </a:solidFill>
                        <a:effectLst/>
                        <a:latin typeface="游ゴシック" panose="020B0400000000000000" pitchFamily="50" charset="-128"/>
                        <a:ea typeface="游ゴシック" panose="020B0400000000000000" pitchFamily="50" charset="-128"/>
                      </a:endParaRPr>
                    </a:p>
                  </a:txBody>
                  <a:tcPr marL="6350" marR="6350" marT="6350" marB="0" anchor="ctr">
                    <a:solidFill>
                      <a:schemeClr val="accent1">
                        <a:lumMod val="75000"/>
                      </a:schemeClr>
                    </a:solidFill>
                  </a:tcPr>
                </a:tc>
                <a:tc>
                  <a:txBody>
                    <a:bodyPr/>
                    <a:lstStyle/>
                    <a:p>
                      <a:pPr algn="ctr" fontAlgn="ctr"/>
                      <a:r>
                        <a:rPr lang="ja-JP" altLang="en-US" sz="1600" b="1" u="none" strike="noStrike">
                          <a:solidFill>
                            <a:srgbClr val="FFFFFF"/>
                          </a:solidFill>
                          <a:effectLst/>
                        </a:rPr>
                        <a:t>今年度判定</a:t>
                      </a:r>
                      <a:endParaRPr lang="ja-JP" altLang="en-US" sz="1600" b="1" i="0" u="none" strike="noStrike">
                        <a:solidFill>
                          <a:srgbClr val="FFFFFF"/>
                        </a:solidFill>
                        <a:effectLst/>
                        <a:latin typeface="游ゴシック" panose="020B0400000000000000" pitchFamily="50" charset="-128"/>
                        <a:ea typeface="游ゴシック" panose="020B0400000000000000" pitchFamily="50" charset="-128"/>
                      </a:endParaRPr>
                    </a:p>
                  </a:txBody>
                  <a:tcPr marL="6350" marR="6350" marT="6350" marB="0" anchor="ctr">
                    <a:solidFill>
                      <a:schemeClr val="accent1">
                        <a:lumMod val="75000"/>
                      </a:schemeClr>
                    </a:solidFill>
                  </a:tcPr>
                </a:tc>
                <a:tc>
                  <a:txBody>
                    <a:bodyPr/>
                    <a:lstStyle/>
                    <a:p>
                      <a:pPr algn="ctr" fontAlgn="ctr"/>
                      <a:r>
                        <a:rPr lang="ja-JP" altLang="en-US" sz="1600" b="1" u="none" strike="noStrike" dirty="0">
                          <a:solidFill>
                            <a:srgbClr val="FFFFFF"/>
                          </a:solidFill>
                          <a:effectLst/>
                        </a:rPr>
                        <a:t>付与ポイント</a:t>
                      </a:r>
                      <a:endParaRPr lang="ja-JP" altLang="en-US" sz="1600" b="1" i="0" u="none" strike="noStrike" dirty="0">
                        <a:solidFill>
                          <a:srgbClr val="FFFFFF"/>
                        </a:solidFill>
                        <a:effectLst/>
                        <a:latin typeface="游ゴシック" panose="020B0400000000000000" pitchFamily="50" charset="-128"/>
                        <a:ea typeface="游ゴシック" panose="020B0400000000000000" pitchFamily="50" charset="-128"/>
                      </a:endParaRPr>
                    </a:p>
                  </a:txBody>
                  <a:tcPr marL="6350" marR="6350" marT="6350" marB="0" anchor="ctr">
                    <a:solidFill>
                      <a:schemeClr val="accent1">
                        <a:lumMod val="75000"/>
                      </a:schemeClr>
                    </a:solidFill>
                  </a:tcPr>
                </a:tc>
                <a:extLst>
                  <a:ext uri="{0D108BD9-81ED-4DB2-BD59-A6C34878D82A}">
                    <a16:rowId xmlns:a16="http://schemas.microsoft.com/office/drawing/2014/main" val="2279817442"/>
                  </a:ext>
                </a:extLst>
              </a:tr>
              <a:tr h="766667">
                <a:tc>
                  <a:txBody>
                    <a:bodyPr/>
                    <a:lstStyle/>
                    <a:p>
                      <a:pPr algn="ctr" fontAlgn="ctr"/>
                      <a:r>
                        <a:rPr lang="ja-JP" altLang="en-US" sz="1600" b="0" u="none" strike="noStrike" dirty="0">
                          <a:solidFill>
                            <a:srgbClr val="000000"/>
                          </a:solidFill>
                          <a:effectLst/>
                        </a:rPr>
                        <a:t>健康年齢</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en-US" altLang="ja-JP" sz="1600" b="0" u="none" strike="noStrike" dirty="0">
                          <a:solidFill>
                            <a:srgbClr val="000000"/>
                          </a:solidFill>
                          <a:effectLst/>
                        </a:rPr>
                        <a:t>―</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ja-JP" altLang="en-US" sz="1600" b="0" u="none" strike="noStrike" dirty="0">
                          <a:solidFill>
                            <a:srgbClr val="000000"/>
                          </a:solidFill>
                          <a:effectLst/>
                        </a:rPr>
                        <a:t>実年齢と</a:t>
                      </a:r>
                      <a:r>
                        <a:rPr lang="ja-JP" altLang="en-US" sz="1600" b="0" u="none" strike="noStrike">
                          <a:solidFill>
                            <a:srgbClr val="000000"/>
                          </a:solidFill>
                          <a:effectLst/>
                        </a:rPr>
                        <a:t>の差</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en-US" altLang="ja-JP" sz="1600" b="0" u="none" strike="noStrike" dirty="0">
                          <a:solidFill>
                            <a:srgbClr val="000000"/>
                          </a:solidFill>
                          <a:effectLst/>
                        </a:rPr>
                        <a:t>-0.1</a:t>
                      </a:r>
                      <a:r>
                        <a:rPr lang="ja-JP" altLang="en-US" sz="1600" b="0" u="none" strike="noStrike" dirty="0">
                          <a:solidFill>
                            <a:srgbClr val="000000"/>
                          </a:solidFill>
                          <a:effectLst/>
                        </a:rPr>
                        <a:t>歳で</a:t>
                      </a:r>
                      <a:r>
                        <a:rPr lang="en-US" altLang="ja-JP" sz="1600" b="0" u="none" strike="noStrike" dirty="0">
                          <a:solidFill>
                            <a:srgbClr val="000000"/>
                          </a:solidFill>
                          <a:effectLst/>
                        </a:rPr>
                        <a:t>10</a:t>
                      </a:r>
                      <a:r>
                        <a:rPr lang="ja-JP" altLang="en-US" sz="1600" b="0" u="none" strike="noStrike" dirty="0">
                          <a:solidFill>
                            <a:srgbClr val="000000"/>
                          </a:solidFill>
                          <a:effectLst/>
                        </a:rPr>
                        <a:t>ポイント</a:t>
                      </a:r>
                      <a:br>
                        <a:rPr lang="ja-JP" altLang="en-US" sz="1600" b="0" u="none" strike="noStrike" dirty="0">
                          <a:solidFill>
                            <a:srgbClr val="000000"/>
                          </a:solidFill>
                          <a:effectLst/>
                        </a:rPr>
                      </a:br>
                      <a:r>
                        <a:rPr lang="en-US" altLang="ja-JP" sz="1600" b="1" u="none" strike="noStrike" dirty="0">
                          <a:solidFill>
                            <a:srgbClr val="000000"/>
                          </a:solidFill>
                          <a:effectLst/>
                        </a:rPr>
                        <a:t>(※</a:t>
                      </a:r>
                      <a:r>
                        <a:rPr lang="ja-JP" altLang="en-US" sz="1600" b="1" u="none" strike="noStrike" dirty="0">
                          <a:solidFill>
                            <a:srgbClr val="000000"/>
                          </a:solidFill>
                          <a:effectLst/>
                        </a:rPr>
                        <a:t>上限</a:t>
                      </a:r>
                      <a:r>
                        <a:rPr lang="en-US" altLang="ja-JP" sz="1600" b="1" u="none" strike="noStrike" dirty="0">
                          <a:solidFill>
                            <a:srgbClr val="000000"/>
                          </a:solidFill>
                          <a:effectLst/>
                        </a:rPr>
                        <a:t>200</a:t>
                      </a:r>
                      <a:r>
                        <a:rPr lang="ja-JP" altLang="en-US" sz="1600" b="1" u="none" strike="noStrike" dirty="0">
                          <a:solidFill>
                            <a:srgbClr val="000000"/>
                          </a:solidFill>
                          <a:effectLst/>
                        </a:rPr>
                        <a:t>ﾎﾟｲﾝﾄ</a:t>
                      </a:r>
                      <a:r>
                        <a:rPr lang="en-US" altLang="ja-JP" sz="1600" b="1" u="none" strike="noStrike" dirty="0">
                          <a:solidFill>
                            <a:srgbClr val="000000"/>
                          </a:solidFill>
                          <a:effectLst/>
                        </a:rPr>
                        <a:t>)</a:t>
                      </a:r>
                      <a:endPar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974172750"/>
                  </a:ext>
                </a:extLst>
              </a:tr>
              <a:tr h="432558">
                <a:tc rowSpan="3">
                  <a:txBody>
                    <a:bodyPr/>
                    <a:lstStyle/>
                    <a:p>
                      <a:pPr algn="ctr" fontAlgn="ctr"/>
                      <a:r>
                        <a:rPr lang="ja-JP" altLang="en-US" sz="1600" b="0" u="none" strike="noStrike" dirty="0">
                          <a:solidFill>
                            <a:srgbClr val="000000"/>
                          </a:solidFill>
                          <a:effectLst/>
                        </a:rPr>
                        <a:t>肥満度（</a:t>
                      </a:r>
                      <a:r>
                        <a:rPr lang="en-US" sz="1600" b="0" u="none" strike="noStrike" dirty="0">
                          <a:solidFill>
                            <a:srgbClr val="000000"/>
                          </a:solidFill>
                          <a:effectLst/>
                        </a:rPr>
                        <a:t>BMI）</a:t>
                      </a:r>
                      <a:endParaRPr 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ja-JP" altLang="en-US" sz="1600" b="0" u="none" strike="noStrike">
                          <a:solidFill>
                            <a:srgbClr val="000000"/>
                          </a:solidFill>
                          <a:effectLst/>
                        </a:rPr>
                        <a:t>データなし</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en-US" sz="1600" b="0" u="none" strike="noStrike">
                          <a:solidFill>
                            <a:srgbClr val="000000"/>
                          </a:solidFill>
                          <a:effectLst/>
                        </a:rPr>
                        <a:t>A</a:t>
                      </a:r>
                      <a:endParaRPr 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ja-JP" altLang="en-US" sz="1600" b="0" u="none" strike="noStrike" dirty="0">
                          <a:solidFill>
                            <a:srgbClr val="000000"/>
                          </a:solidFill>
                          <a:effectLst/>
                        </a:rPr>
                        <a:t>３０ポイント</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670008035"/>
                  </a:ext>
                </a:extLst>
              </a:tr>
              <a:tr h="432558">
                <a:tc vMerge="1">
                  <a:txBody>
                    <a:bodyPr/>
                    <a:lstStyle/>
                    <a:p>
                      <a:endParaRPr kumimoji="1" lang="ja-JP" altLang="en-US"/>
                    </a:p>
                  </a:txBody>
                  <a:tcPr/>
                </a:tc>
                <a:tc>
                  <a:txBody>
                    <a:bodyPr/>
                    <a:lstStyle/>
                    <a:p>
                      <a:pPr algn="ctr" fontAlgn="ctr"/>
                      <a:r>
                        <a:rPr lang="en-US" sz="1600" b="0" u="none" strike="noStrike">
                          <a:solidFill>
                            <a:srgbClr val="000000"/>
                          </a:solidFill>
                          <a:effectLst/>
                        </a:rPr>
                        <a:t>A</a:t>
                      </a:r>
                      <a:endParaRPr 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en-US" sz="1600" b="0" u="none" strike="noStrike">
                          <a:solidFill>
                            <a:srgbClr val="000000"/>
                          </a:solidFill>
                          <a:effectLst/>
                        </a:rPr>
                        <a:t>A</a:t>
                      </a:r>
                      <a:endParaRPr 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ja-JP" altLang="en-US" sz="1600" b="0" u="none" strike="noStrike" dirty="0">
                          <a:solidFill>
                            <a:srgbClr val="000000"/>
                          </a:solidFill>
                          <a:effectLst/>
                        </a:rPr>
                        <a:t>３０ポイント</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895951496"/>
                  </a:ext>
                </a:extLst>
              </a:tr>
              <a:tr h="432558">
                <a:tc vMerge="1">
                  <a:txBody>
                    <a:bodyPr/>
                    <a:lstStyle/>
                    <a:p>
                      <a:endParaRPr kumimoji="1" lang="ja-JP" altLang="en-US"/>
                    </a:p>
                  </a:txBody>
                  <a:tcPr/>
                </a:tc>
                <a:tc>
                  <a:txBody>
                    <a:bodyPr/>
                    <a:lstStyle/>
                    <a:p>
                      <a:pPr algn="ctr" fontAlgn="ctr"/>
                      <a:r>
                        <a:rPr lang="en-US" sz="1600" b="0" u="none" strike="noStrike">
                          <a:solidFill>
                            <a:srgbClr val="000000"/>
                          </a:solidFill>
                          <a:effectLst/>
                        </a:rPr>
                        <a:t>C</a:t>
                      </a:r>
                      <a:endParaRPr 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en-US" sz="1600" b="0" u="none" strike="noStrike" dirty="0">
                          <a:solidFill>
                            <a:srgbClr val="000000"/>
                          </a:solidFill>
                          <a:effectLst/>
                        </a:rPr>
                        <a:t>A</a:t>
                      </a:r>
                      <a:endParaRPr 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ja-JP" altLang="en-US" sz="1600" b="0" u="none" strike="noStrike" dirty="0">
                          <a:solidFill>
                            <a:srgbClr val="000000"/>
                          </a:solidFill>
                          <a:effectLst/>
                        </a:rPr>
                        <a:t>１００ポイント</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2515007098"/>
                  </a:ext>
                </a:extLst>
              </a:tr>
              <a:tr h="432558">
                <a:tc rowSpan="4">
                  <a:txBody>
                    <a:bodyPr/>
                    <a:lstStyle/>
                    <a:p>
                      <a:pPr algn="l" fontAlgn="ctr"/>
                      <a:r>
                        <a:rPr lang="ja-JP" altLang="en-US" sz="1600" b="0" u="none" strike="noStrike" dirty="0">
                          <a:solidFill>
                            <a:srgbClr val="000000"/>
                          </a:solidFill>
                          <a:effectLst/>
                        </a:rPr>
                        <a:t>その他の項目</a:t>
                      </a:r>
                      <a:br>
                        <a:rPr lang="ja-JP" altLang="en-US" sz="1600" b="0" u="none" strike="noStrike" dirty="0">
                          <a:solidFill>
                            <a:srgbClr val="000000"/>
                          </a:solidFill>
                          <a:effectLst/>
                        </a:rPr>
                      </a:br>
                      <a:r>
                        <a:rPr lang="ja-JP" altLang="en-US" sz="1050" b="0" u="none" strike="noStrike" dirty="0">
                          <a:solidFill>
                            <a:srgbClr val="000000"/>
                          </a:solidFill>
                          <a:effectLst/>
                        </a:rPr>
                        <a:t>・収縮期血圧</a:t>
                      </a:r>
                      <a:br>
                        <a:rPr lang="ja-JP" altLang="en-US" sz="1050" b="0" u="none" strike="noStrike" dirty="0">
                          <a:solidFill>
                            <a:srgbClr val="000000"/>
                          </a:solidFill>
                          <a:effectLst/>
                        </a:rPr>
                      </a:br>
                      <a:r>
                        <a:rPr lang="ja-JP" altLang="en-US" sz="1050" b="0" u="none" strike="noStrike" dirty="0">
                          <a:solidFill>
                            <a:srgbClr val="000000"/>
                          </a:solidFill>
                          <a:effectLst/>
                        </a:rPr>
                        <a:t>・拡張期血圧</a:t>
                      </a:r>
                      <a:br>
                        <a:rPr lang="ja-JP" altLang="en-US" sz="1050" b="0" u="none" strike="noStrike" dirty="0">
                          <a:solidFill>
                            <a:srgbClr val="000000"/>
                          </a:solidFill>
                          <a:effectLst/>
                        </a:rPr>
                      </a:br>
                      <a:r>
                        <a:rPr lang="ja-JP" altLang="en-US" sz="1050" b="0" u="none" strike="noStrike" dirty="0">
                          <a:solidFill>
                            <a:srgbClr val="000000"/>
                          </a:solidFill>
                          <a:effectLst/>
                        </a:rPr>
                        <a:t>・空腹時血糖</a:t>
                      </a:r>
                      <a:br>
                        <a:rPr lang="ja-JP" altLang="en-US" sz="1050" b="0" u="none" strike="noStrike" dirty="0">
                          <a:solidFill>
                            <a:srgbClr val="000000"/>
                          </a:solidFill>
                          <a:effectLst/>
                        </a:rPr>
                      </a:br>
                      <a:r>
                        <a:rPr lang="ja-JP" altLang="en-US" sz="1050" b="0" u="none" strike="noStrike" dirty="0">
                          <a:solidFill>
                            <a:srgbClr val="000000"/>
                          </a:solidFill>
                          <a:effectLst/>
                        </a:rPr>
                        <a:t>・</a:t>
                      </a:r>
                      <a:r>
                        <a:rPr lang="en-US" altLang="ja-JP" sz="1050" b="0" u="none" strike="noStrike" dirty="0">
                          <a:solidFill>
                            <a:srgbClr val="000000"/>
                          </a:solidFill>
                          <a:effectLst/>
                        </a:rPr>
                        <a:t>HbA1c</a:t>
                      </a:r>
                      <a:br>
                        <a:rPr lang="en-US" altLang="ja-JP" sz="1050" b="0" u="none" strike="noStrike" dirty="0">
                          <a:solidFill>
                            <a:srgbClr val="000000"/>
                          </a:solidFill>
                          <a:effectLst/>
                        </a:rPr>
                      </a:br>
                      <a:r>
                        <a:rPr lang="ja-JP" altLang="en-US" sz="1050" b="0" u="none" strike="noStrike" dirty="0">
                          <a:solidFill>
                            <a:srgbClr val="000000"/>
                          </a:solidFill>
                          <a:effectLst/>
                        </a:rPr>
                        <a:t>・</a:t>
                      </a:r>
                      <a:r>
                        <a:rPr lang="en-US" altLang="ja-JP" sz="1050" b="0" u="none" strike="noStrike" dirty="0">
                          <a:solidFill>
                            <a:srgbClr val="000000"/>
                          </a:solidFill>
                          <a:effectLst/>
                        </a:rPr>
                        <a:t>HDL</a:t>
                      </a:r>
                      <a:r>
                        <a:rPr lang="ja-JP" altLang="en-US" sz="1050" b="0" u="none" strike="noStrike" dirty="0">
                          <a:solidFill>
                            <a:srgbClr val="000000"/>
                          </a:solidFill>
                          <a:effectLst/>
                        </a:rPr>
                        <a:t>コレステロール</a:t>
                      </a:r>
                      <a:br>
                        <a:rPr lang="ja-JP" altLang="en-US" sz="1050" b="0" u="none" strike="noStrike" dirty="0">
                          <a:solidFill>
                            <a:srgbClr val="000000"/>
                          </a:solidFill>
                          <a:effectLst/>
                        </a:rPr>
                      </a:br>
                      <a:r>
                        <a:rPr lang="ja-JP" altLang="en-US" sz="1050" b="0" u="none" strike="noStrike" dirty="0">
                          <a:solidFill>
                            <a:srgbClr val="000000"/>
                          </a:solidFill>
                          <a:effectLst/>
                        </a:rPr>
                        <a:t>・</a:t>
                      </a:r>
                      <a:r>
                        <a:rPr lang="en-US" altLang="ja-JP" sz="1050" b="0" u="none" strike="noStrike" dirty="0">
                          <a:solidFill>
                            <a:srgbClr val="000000"/>
                          </a:solidFill>
                          <a:effectLst/>
                        </a:rPr>
                        <a:t>LDL</a:t>
                      </a:r>
                      <a:r>
                        <a:rPr lang="ja-JP" altLang="en-US" sz="1050" b="0" u="none" strike="noStrike" dirty="0">
                          <a:solidFill>
                            <a:srgbClr val="000000"/>
                          </a:solidFill>
                          <a:effectLst/>
                        </a:rPr>
                        <a:t>コレステロール</a:t>
                      </a:r>
                      <a:br>
                        <a:rPr lang="ja-JP" altLang="en-US" sz="1050" b="0" u="none" strike="noStrike" dirty="0">
                          <a:solidFill>
                            <a:srgbClr val="000000"/>
                          </a:solidFill>
                          <a:effectLst/>
                        </a:rPr>
                      </a:br>
                      <a:r>
                        <a:rPr lang="ja-JP" altLang="en-US" sz="1050" b="0" u="none" strike="noStrike" dirty="0">
                          <a:solidFill>
                            <a:srgbClr val="000000"/>
                          </a:solidFill>
                          <a:effectLst/>
                        </a:rPr>
                        <a:t>・中性脂肪</a:t>
                      </a:r>
                      <a:br>
                        <a:rPr lang="ja-JP" altLang="en-US" sz="1050" b="0" u="none" strike="noStrike" dirty="0">
                          <a:solidFill>
                            <a:srgbClr val="000000"/>
                          </a:solidFill>
                          <a:effectLst/>
                        </a:rPr>
                      </a:br>
                      <a:r>
                        <a:rPr lang="ja-JP" altLang="en-US" sz="1050" b="0" u="none" strike="noStrike" dirty="0">
                          <a:solidFill>
                            <a:srgbClr val="000000"/>
                          </a:solidFill>
                          <a:effectLst/>
                        </a:rPr>
                        <a:t>・</a:t>
                      </a:r>
                      <a:r>
                        <a:rPr lang="en-US" altLang="ja-JP" sz="1050" b="0" u="none" strike="noStrike" dirty="0">
                          <a:solidFill>
                            <a:srgbClr val="000000"/>
                          </a:solidFill>
                          <a:effectLst/>
                        </a:rPr>
                        <a:t>γ-GTP</a:t>
                      </a:r>
                      <a:br>
                        <a:rPr lang="en-US" altLang="ja-JP" sz="1050" b="0" u="none" strike="noStrike" dirty="0">
                          <a:solidFill>
                            <a:srgbClr val="000000"/>
                          </a:solidFill>
                          <a:effectLst/>
                        </a:rPr>
                      </a:br>
                      <a:r>
                        <a:rPr lang="ja-JP" altLang="en-US" sz="1050" b="0" u="none" strike="noStrike" dirty="0">
                          <a:solidFill>
                            <a:srgbClr val="000000"/>
                          </a:solidFill>
                          <a:effectLst/>
                        </a:rPr>
                        <a:t>・</a:t>
                      </a:r>
                      <a:r>
                        <a:rPr lang="en-US" altLang="ja-JP" sz="1050" b="0" u="none" strike="noStrike" dirty="0">
                          <a:solidFill>
                            <a:srgbClr val="000000"/>
                          </a:solidFill>
                          <a:effectLst/>
                        </a:rPr>
                        <a:t>ALT(GPT)</a:t>
                      </a:r>
                      <a:br>
                        <a:rPr lang="en-US" altLang="ja-JP" sz="1050" b="0" u="none" strike="noStrike" dirty="0">
                          <a:solidFill>
                            <a:srgbClr val="000000"/>
                          </a:solidFill>
                          <a:effectLst/>
                        </a:rPr>
                      </a:br>
                      <a:r>
                        <a:rPr lang="ja-JP" altLang="en-US" sz="1050" b="0" u="none" strike="noStrike" dirty="0">
                          <a:solidFill>
                            <a:srgbClr val="000000"/>
                          </a:solidFill>
                          <a:effectLst/>
                        </a:rPr>
                        <a:t>・</a:t>
                      </a:r>
                      <a:r>
                        <a:rPr lang="en-US" altLang="ja-JP" sz="1050" b="0" u="none" strike="noStrike" dirty="0">
                          <a:solidFill>
                            <a:srgbClr val="000000"/>
                          </a:solidFill>
                          <a:effectLst/>
                        </a:rPr>
                        <a:t>AST(GOT)</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ja-JP" altLang="en-US" sz="1600" b="0" u="none" strike="noStrike" dirty="0">
                          <a:solidFill>
                            <a:srgbClr val="000000"/>
                          </a:solidFill>
                          <a:effectLst/>
                        </a:rPr>
                        <a:t>データなし</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en-US" sz="1600" b="0" u="none" strike="noStrike" dirty="0">
                          <a:solidFill>
                            <a:srgbClr val="000000"/>
                          </a:solidFill>
                          <a:effectLst/>
                        </a:rPr>
                        <a:t>A</a:t>
                      </a:r>
                      <a:endParaRPr 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ja-JP" altLang="en-US" sz="1600" b="0" u="none" strike="noStrike" dirty="0">
                          <a:solidFill>
                            <a:srgbClr val="000000"/>
                          </a:solidFill>
                          <a:effectLst/>
                        </a:rPr>
                        <a:t>２０ポイント</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539906511"/>
                  </a:ext>
                </a:extLst>
              </a:tr>
              <a:tr h="432558">
                <a:tc vMerge="1">
                  <a:txBody>
                    <a:bodyPr/>
                    <a:lstStyle/>
                    <a:p>
                      <a:endParaRPr kumimoji="1" lang="ja-JP" altLang="en-US"/>
                    </a:p>
                  </a:txBody>
                  <a:tcPr/>
                </a:tc>
                <a:tc>
                  <a:txBody>
                    <a:bodyPr/>
                    <a:lstStyle/>
                    <a:p>
                      <a:pPr algn="ctr" fontAlgn="ctr"/>
                      <a:r>
                        <a:rPr lang="en-US" sz="1600" b="0" u="none" strike="noStrike">
                          <a:solidFill>
                            <a:srgbClr val="000000"/>
                          </a:solidFill>
                          <a:effectLst/>
                        </a:rPr>
                        <a:t>A</a:t>
                      </a:r>
                      <a:endParaRPr 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en-US" sz="1600" b="0" u="none" strike="noStrike">
                          <a:solidFill>
                            <a:srgbClr val="000000"/>
                          </a:solidFill>
                          <a:effectLst/>
                        </a:rPr>
                        <a:t>A</a:t>
                      </a:r>
                      <a:endParaRPr 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ja-JP" altLang="en-US" sz="1600" b="0" u="none" strike="noStrike" dirty="0">
                          <a:solidFill>
                            <a:srgbClr val="000000"/>
                          </a:solidFill>
                          <a:effectLst/>
                        </a:rPr>
                        <a:t>２０ポイント</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2533764451"/>
                  </a:ext>
                </a:extLst>
              </a:tr>
              <a:tr h="432558">
                <a:tc vMerge="1">
                  <a:txBody>
                    <a:bodyPr/>
                    <a:lstStyle/>
                    <a:p>
                      <a:endParaRPr kumimoji="1" lang="ja-JP" altLang="en-US"/>
                    </a:p>
                  </a:txBody>
                  <a:tcPr/>
                </a:tc>
                <a:tc>
                  <a:txBody>
                    <a:bodyPr/>
                    <a:lstStyle/>
                    <a:p>
                      <a:pPr algn="ctr" fontAlgn="ctr"/>
                      <a:r>
                        <a:rPr lang="en-US" sz="1600" b="0" u="none" strike="noStrike">
                          <a:solidFill>
                            <a:srgbClr val="000000"/>
                          </a:solidFill>
                          <a:effectLst/>
                        </a:rPr>
                        <a:t>B・C・D</a:t>
                      </a:r>
                      <a:endParaRPr 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en-US" sz="1600" b="0" u="none" strike="noStrike">
                          <a:solidFill>
                            <a:srgbClr val="000000"/>
                          </a:solidFill>
                          <a:effectLst/>
                        </a:rPr>
                        <a:t>A</a:t>
                      </a:r>
                      <a:endParaRPr 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ja-JP" altLang="en-US" sz="1600" b="0" u="none" strike="noStrike">
                          <a:solidFill>
                            <a:srgbClr val="000000"/>
                          </a:solidFill>
                          <a:effectLst/>
                        </a:rPr>
                        <a:t>４０ポイント</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324292449"/>
                  </a:ext>
                </a:extLst>
              </a:tr>
              <a:tr h="736239">
                <a:tc vMerge="1">
                  <a:txBody>
                    <a:bodyPr/>
                    <a:lstStyle/>
                    <a:p>
                      <a:endParaRPr kumimoji="1" lang="ja-JP" altLang="en-US"/>
                    </a:p>
                  </a:txBody>
                  <a:tcPr/>
                </a:tc>
                <a:tc>
                  <a:txBody>
                    <a:bodyPr/>
                    <a:lstStyle/>
                    <a:p>
                      <a:pPr algn="ctr" fontAlgn="ctr"/>
                      <a:r>
                        <a:rPr lang="en-US" sz="1600" b="0" u="none" strike="noStrike" dirty="0">
                          <a:solidFill>
                            <a:srgbClr val="000000"/>
                          </a:solidFill>
                          <a:effectLst/>
                        </a:rPr>
                        <a:t>C・D</a:t>
                      </a:r>
                      <a:endParaRPr 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en-US" sz="1600" b="0" u="none" strike="noStrike" dirty="0">
                          <a:solidFill>
                            <a:srgbClr val="000000"/>
                          </a:solidFill>
                          <a:effectLst/>
                        </a:rPr>
                        <a:t>B</a:t>
                      </a:r>
                      <a:endParaRPr 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ctr" fontAlgn="ctr"/>
                      <a:r>
                        <a:rPr lang="ja-JP" altLang="en-US" sz="1600" b="0" u="none" strike="noStrike" dirty="0">
                          <a:solidFill>
                            <a:srgbClr val="000000"/>
                          </a:solidFill>
                          <a:effectLst/>
                        </a:rPr>
                        <a:t>３０ポイント</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2618440587"/>
                  </a:ext>
                </a:extLst>
              </a:tr>
            </a:tbl>
          </a:graphicData>
        </a:graphic>
      </p:graphicFrame>
    </p:spTree>
    <p:extLst>
      <p:ext uri="{BB962C8B-B14F-4D97-AF65-F5344CB8AC3E}">
        <p14:creationId xmlns:p14="http://schemas.microsoft.com/office/powerpoint/2010/main" val="26099023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BrzEA.Rz7gAlQ7oKLwT.6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ErwEnzMP_LemoMq9qEs4rA"/>
</p:tagLst>
</file>

<file path=ppt/theme/theme1.xml><?xml version="1.0" encoding="utf-8"?>
<a:theme xmlns:a="http://schemas.openxmlformats.org/drawingml/2006/main" name="3_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142</TotalTime>
  <Words>339</Words>
  <Application>Microsoft Office PowerPoint</Application>
  <PresentationFormat>A4 210 x 297 mm</PresentationFormat>
  <Paragraphs>58</Paragraphs>
  <Slides>1</Slides>
  <Notes>1</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10" baseType="lpstr">
      <vt:lpstr>メイリオ</vt:lpstr>
      <vt:lpstr>游ゴシック</vt:lpstr>
      <vt:lpstr>游ゴシック Light</vt:lpstr>
      <vt:lpstr>Arial</vt:lpstr>
      <vt:lpstr>Calibri</vt:lpstr>
      <vt:lpstr>Calibri Light</vt:lpstr>
      <vt:lpstr>Tahoma</vt:lpstr>
      <vt:lpstr>3_Office Theme</vt:lpstr>
      <vt:lpstr>think-cell スライド</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OHNO Hirondo</dc:creator>
  <cp:lastModifiedBy>kenpo</cp:lastModifiedBy>
  <cp:revision>12</cp:revision>
  <cp:lastPrinted>2025-02-26T07:40:56Z</cp:lastPrinted>
  <dcterms:created xsi:type="dcterms:W3CDTF">2020-11-09T08:48:42Z</dcterms:created>
  <dcterms:modified xsi:type="dcterms:W3CDTF">2025-02-27T02:01:28Z</dcterms:modified>
</cp:coreProperties>
</file>